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6" r:id="rId2"/>
    <p:sldId id="268" r:id="rId3"/>
    <p:sldId id="269" r:id="rId4"/>
    <p:sldId id="270" r:id="rId5"/>
    <p:sldId id="299" r:id="rId6"/>
    <p:sldId id="295" r:id="rId7"/>
    <p:sldId id="275" r:id="rId8"/>
    <p:sldId id="296" r:id="rId9"/>
    <p:sldId id="277" r:id="rId10"/>
    <p:sldId id="300" r:id="rId11"/>
    <p:sldId id="301" r:id="rId12"/>
    <p:sldId id="297" r:id="rId13"/>
    <p:sldId id="290" r:id="rId14"/>
    <p:sldId id="308" r:id="rId15"/>
    <p:sldId id="265" r:id="rId16"/>
    <p:sldId id="302" r:id="rId17"/>
    <p:sldId id="310" r:id="rId18"/>
    <p:sldId id="304" r:id="rId19"/>
    <p:sldId id="303" r:id="rId20"/>
    <p:sldId id="309" r:id="rId21"/>
    <p:sldId id="305" r:id="rId22"/>
    <p:sldId id="306" r:id="rId23"/>
    <p:sldId id="307" r:id="rId24"/>
    <p:sldId id="298" r:id="rId25"/>
    <p:sldId id="285" r:id="rId26"/>
    <p:sldId id="26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FBF"/>
    <a:srgbClr val="DED7D4"/>
    <a:srgbClr val="B0CBE2"/>
    <a:srgbClr val="BCD3E6"/>
    <a:srgbClr val="F3E8D1"/>
    <a:srgbClr val="E0DAD8"/>
    <a:srgbClr val="E9D4A9"/>
    <a:srgbClr val="F1E3C8"/>
    <a:srgbClr val="F4E9D4"/>
    <a:srgbClr val="F7F0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79006" autoAdjust="0"/>
  </p:normalViewPr>
  <p:slideViewPr>
    <p:cSldViewPr snapToGrid="0" showGuides="1">
      <p:cViewPr varScale="1">
        <p:scale>
          <a:sx n="76" d="100"/>
          <a:sy n="76" d="100"/>
        </p:scale>
        <p:origin x="12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2DCB3-64C0-4B64-932C-F8E9B5BB7C3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D156-CA93-4A42-B73C-EFB7E0FEAB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79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2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1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262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98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28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43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2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디자인 제작 부분은 </a:t>
            </a:r>
            <a:r>
              <a:rPr lang="en-US" altLang="ko-KR" smtClean="0"/>
              <a:t>data</a:t>
            </a:r>
            <a:r>
              <a:rPr lang="ko-KR" altLang="en-US" smtClean="0"/>
              <a:t>에 있는 </a:t>
            </a:r>
            <a:r>
              <a:rPr lang="en-US" altLang="ko-KR" smtClean="0"/>
              <a:t>img </a:t>
            </a:r>
            <a:r>
              <a:rPr lang="ko-KR" altLang="en-US" smtClean="0"/>
              <a:t>파일이나 </a:t>
            </a:r>
            <a:r>
              <a:rPr lang="en-US" altLang="ko-KR" smtClean="0"/>
              <a:t>bootstrap </a:t>
            </a:r>
            <a:r>
              <a:rPr lang="ko-KR" altLang="en-US" smtClean="0"/>
              <a:t>코</a:t>
            </a:r>
            <a:r>
              <a:rPr lang="ko-KR" altLang="en-US" baseline="0" smtClean="0"/>
              <a:t>드 이미지를</a:t>
            </a:r>
            <a:r>
              <a:rPr lang="ko-KR" altLang="en-US" smtClean="0"/>
              <a:t> 넣을 예정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482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7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8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7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04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86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8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창문, 야외, 건물이(가) 표시된 사진&#10;&#10;자동 생성된 설명">
            <a:extLst>
              <a:ext uri="{FF2B5EF4-FFF2-40B4-BE49-F238E27FC236}">
                <a16:creationId xmlns:a16="http://schemas.microsoft.com/office/drawing/2014/main" id="{9527984D-51ED-BA70-6C80-6185390F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1959292" y="2644170"/>
            <a:ext cx="8273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spc="300" smtClean="0">
                <a:solidFill>
                  <a:schemeClr val="bg1"/>
                </a:solidFill>
                <a:latin typeface="+mj-ea"/>
                <a:ea typeface="+mj-ea"/>
              </a:rPr>
              <a:t>부거</a:t>
            </a:r>
            <a:r>
              <a:rPr lang="ko-KR" altLang="en-US" sz="9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프로젝트</a:t>
            </a:r>
            <a:endParaRPr lang="ko-KR" altLang="en-US" sz="9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74629" y="4417621"/>
            <a:ext cx="15488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 개발자국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이병학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김동호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곽주영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윤영준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086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제작 과정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E9D723-EEE7-013D-1A01-DE517D6ED38F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F7A7E0C-9218-D337-C592-5D3960F7D537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495A723-5404-78E2-929B-8CE015918C62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762022-8371-B36A-E9F7-B5062E7A80A3}"/>
              </a:ext>
            </a:extLst>
          </p:cNvPr>
          <p:cNvGrpSpPr/>
          <p:nvPr/>
        </p:nvGrpSpPr>
        <p:grpSpPr>
          <a:xfrm>
            <a:off x="4337508" y="1932801"/>
            <a:ext cx="3541157" cy="3479799"/>
            <a:chOff x="570134" y="1943099"/>
            <a:chExt cx="5046302" cy="48246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2A221A-5282-A887-E062-EFEE4C74CDA8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BF92CC-27B1-833C-C3D2-105CF7EC2BFE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415F82-7883-1CA8-3053-F61CFE73969B}"/>
              </a:ext>
            </a:extLst>
          </p:cNvPr>
          <p:cNvGrpSpPr/>
          <p:nvPr/>
        </p:nvGrpSpPr>
        <p:grpSpPr>
          <a:xfrm>
            <a:off x="8130143" y="1932801"/>
            <a:ext cx="3541157" cy="3479799"/>
            <a:chOff x="570134" y="1943099"/>
            <a:chExt cx="5046302" cy="48246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BA4C22B-FF5C-0AF6-C119-FC5B32B00B7C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C31BDAA-887C-BC51-7347-0A86E84D8D9D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9611FB-AD51-84D4-8856-B4CBABB39BB2}"/>
              </a:ext>
            </a:extLst>
          </p:cNvPr>
          <p:cNvSpPr txBox="1"/>
          <p:nvPr/>
        </p:nvSpPr>
        <p:spPr>
          <a:xfrm>
            <a:off x="1426427" y="2106016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/>
              <a:t>프로젝트 구상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38886-1A2B-A379-ED80-A4F9EB52E99D}"/>
              </a:ext>
            </a:extLst>
          </p:cNvPr>
          <p:cNvSpPr txBox="1"/>
          <p:nvPr/>
        </p:nvSpPr>
        <p:spPr>
          <a:xfrm>
            <a:off x="5009870" y="2106016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자료 수집 및 정리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D781C-37F2-EC56-DBC6-D210394CDE3B}"/>
              </a:ext>
            </a:extLst>
          </p:cNvPr>
          <p:cNvSpPr txBox="1"/>
          <p:nvPr/>
        </p:nvSpPr>
        <p:spPr>
          <a:xfrm>
            <a:off x="8970020" y="2106016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기초 파일 제작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1" y="2868754"/>
            <a:ext cx="2707428" cy="222638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3" y="2994932"/>
            <a:ext cx="1173217" cy="21002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20" y="2959546"/>
            <a:ext cx="1867161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086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제작 과정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E9D723-EEE7-013D-1A01-DE517D6ED38F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F7A7E0C-9218-D337-C592-5D3960F7D537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495A723-5404-78E2-929B-8CE015918C62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762022-8371-B36A-E9F7-B5062E7A80A3}"/>
              </a:ext>
            </a:extLst>
          </p:cNvPr>
          <p:cNvGrpSpPr/>
          <p:nvPr/>
        </p:nvGrpSpPr>
        <p:grpSpPr>
          <a:xfrm>
            <a:off x="4337508" y="1932801"/>
            <a:ext cx="3541157" cy="3479799"/>
            <a:chOff x="570134" y="1943099"/>
            <a:chExt cx="5046302" cy="48246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2A221A-5282-A887-E062-EFEE4C74CDA8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BF92CC-27B1-833C-C3D2-105CF7EC2BFE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415F82-7883-1CA8-3053-F61CFE73969B}"/>
              </a:ext>
            </a:extLst>
          </p:cNvPr>
          <p:cNvGrpSpPr/>
          <p:nvPr/>
        </p:nvGrpSpPr>
        <p:grpSpPr>
          <a:xfrm>
            <a:off x="8130143" y="1932801"/>
            <a:ext cx="3541157" cy="3479799"/>
            <a:chOff x="570134" y="1943099"/>
            <a:chExt cx="5046302" cy="48246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BA4C22B-FF5C-0AF6-C119-FC5B32B00B7C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C31BDAA-887C-BC51-7347-0A86E84D8D9D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9611FB-AD51-84D4-8856-B4CBABB39BB2}"/>
              </a:ext>
            </a:extLst>
          </p:cNvPr>
          <p:cNvSpPr txBox="1"/>
          <p:nvPr/>
        </p:nvSpPr>
        <p:spPr>
          <a:xfrm>
            <a:off x="1258915" y="2106016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/>
              <a:t>사이트 기능 구현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38886-1A2B-A379-ED80-A4F9EB52E99D}"/>
              </a:ext>
            </a:extLst>
          </p:cNvPr>
          <p:cNvSpPr txBox="1"/>
          <p:nvPr/>
        </p:nvSpPr>
        <p:spPr>
          <a:xfrm>
            <a:off x="5219064" y="2106016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오류 예외처리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D781C-37F2-EC56-DBC6-D210394CDE3B}"/>
              </a:ext>
            </a:extLst>
          </p:cNvPr>
          <p:cNvSpPr txBox="1"/>
          <p:nvPr/>
        </p:nvSpPr>
        <p:spPr>
          <a:xfrm>
            <a:off x="9137534" y="2106016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디자인 제작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3" y="2835189"/>
            <a:ext cx="2972215" cy="24196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7" y="2959992"/>
            <a:ext cx="3278537" cy="21504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46" y="3351722"/>
            <a:ext cx="904875" cy="10953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73" y="3351721"/>
            <a:ext cx="9048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8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6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24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6C4999-CB3D-CDC5-BC8C-B254A7C94AC7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C9C3EA-B8B6-FBE1-99D6-1B904B9E0B09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rgbClr val="DE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A989A6-0A3B-DB1B-FCDB-7C2EEC034F1A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rgbClr val="B0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5E45F3-0B0F-0E1B-0F30-3D01CF55D4BD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E600E-234F-A40C-3876-A27C26D767A3}"/>
              </a:ext>
            </a:extLst>
          </p:cNvPr>
          <p:cNvSpPr txBox="1"/>
          <p:nvPr/>
        </p:nvSpPr>
        <p:spPr>
          <a:xfrm>
            <a:off x="1411445" y="1734407"/>
            <a:ext cx="3089470" cy="12782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로그인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로그아웃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마이페이지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회원정보수정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D65B1-635E-3F9E-4479-D8B7FA91A66B}"/>
              </a:ext>
            </a:extLst>
          </p:cNvPr>
          <p:cNvSpPr txBox="1"/>
          <p:nvPr/>
        </p:nvSpPr>
        <p:spPr>
          <a:xfrm>
            <a:off x="7825891" y="1734407"/>
            <a:ext cx="2954664" cy="12782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건물이름</a:t>
            </a:r>
            <a:endParaRPr lang="en-US" altLang="ko-KR" sz="1600" b="1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지도에 위치 표시</a:t>
            </a:r>
            <a:endParaRPr lang="en-US" altLang="ko-KR" sz="1600" b="1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우편번호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주소</a:t>
            </a:r>
            <a:endParaRPr lang="en-US" altLang="ko-KR" sz="1600" b="1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2B668-8F9D-0DB6-5C6E-0A5FB8153C81}"/>
              </a:ext>
            </a:extLst>
          </p:cNvPr>
          <p:cNvSpPr txBox="1"/>
          <p:nvPr/>
        </p:nvSpPr>
        <p:spPr>
          <a:xfrm>
            <a:off x="1414518" y="4257789"/>
            <a:ext cx="3089470" cy="12782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댓글</a:t>
            </a:r>
            <a:endParaRPr lang="en-US" altLang="ko-KR" sz="1600" b="1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대댓글</a:t>
            </a:r>
            <a:endParaRPr lang="en-US" altLang="ko-KR" sz="1600" b="1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건물 즐겨찾기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좋아요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77345-7530-5E72-AF61-7A8A76C4B70B}"/>
              </a:ext>
            </a:extLst>
          </p:cNvPr>
          <p:cNvSpPr txBox="1"/>
          <p:nvPr/>
        </p:nvSpPr>
        <p:spPr>
          <a:xfrm>
            <a:off x="8283091" y="4257789"/>
            <a:ext cx="2497464" cy="13480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날짜와 가격 확인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그래프로 데이터 제공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평수별로 다른 그래프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75D51-506D-09C9-158A-862AF20EC844}"/>
              </a:ext>
            </a:extLst>
          </p:cNvPr>
          <p:cNvSpPr txBox="1"/>
          <p:nvPr/>
        </p:nvSpPr>
        <p:spPr>
          <a:xfrm>
            <a:off x="4500915" y="3202101"/>
            <a:ext cx="148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smtClean="0">
                <a:solidFill>
                  <a:schemeClr val="bg1"/>
                </a:solidFill>
              </a:rPr>
              <a:t>유저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8D932-EF5E-BA90-04D3-753FBA32E546}"/>
              </a:ext>
            </a:extLst>
          </p:cNvPr>
          <p:cNvSpPr txBox="1"/>
          <p:nvPr/>
        </p:nvSpPr>
        <p:spPr>
          <a:xfrm>
            <a:off x="6149173" y="3232878"/>
            <a:ext cx="143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건물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AAFFC9-6F7E-E1CD-92D5-7EEFDFDC0B3F}"/>
              </a:ext>
            </a:extLst>
          </p:cNvPr>
          <p:cNvSpPr txBox="1"/>
          <p:nvPr/>
        </p:nvSpPr>
        <p:spPr>
          <a:xfrm>
            <a:off x="3271925" y="3768084"/>
            <a:ext cx="27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유틸리티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932FA-A49E-98CB-DD6A-9BE17A90227C}"/>
              </a:ext>
            </a:extLst>
          </p:cNvPr>
          <p:cNvSpPr txBox="1"/>
          <p:nvPr/>
        </p:nvSpPr>
        <p:spPr>
          <a:xfrm>
            <a:off x="6189644" y="3768084"/>
            <a:ext cx="2402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bg1"/>
                </a:solidFill>
              </a:rPr>
              <a:t>거래내역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5"/>
          <a:stretch/>
        </p:blipFill>
        <p:spPr>
          <a:xfrm>
            <a:off x="1816100" y="317500"/>
            <a:ext cx="8313737" cy="61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5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야외, 식물, 벽이(가) 표시된 사진&#10;&#10;자동 생성된 설명">
            <a:extLst>
              <a:ext uri="{FF2B5EF4-FFF2-40B4-BE49-F238E27FC236}">
                <a16:creationId xmlns:a16="http://schemas.microsoft.com/office/drawing/2014/main" id="{39913C1D-4372-5B1F-C54D-63036F14A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F0639-D87D-AACF-E811-147B10FCEE1E}"/>
              </a:ext>
            </a:extLst>
          </p:cNvPr>
          <p:cNvSpPr txBox="1"/>
          <p:nvPr/>
        </p:nvSpPr>
        <p:spPr>
          <a:xfrm>
            <a:off x="1268403" y="2441545"/>
            <a:ext cx="96552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b="1" smtClean="0">
                <a:solidFill>
                  <a:schemeClr val="bg1"/>
                </a:solidFill>
                <a:latin typeface="+mj-ea"/>
                <a:ea typeface="+mj-ea"/>
              </a:rPr>
              <a:t>사이트 시연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92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51000" y="825500"/>
            <a:ext cx="8661400" cy="53721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651000" y="1651000"/>
            <a:ext cx="8661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41800" y="1651000"/>
            <a:ext cx="0" cy="45466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56200" y="976640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상단 바</a:t>
            </a:r>
            <a:endParaRPr lang="ko-KR" altLang="en-US" sz="28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0236" y="2476501"/>
            <a:ext cx="17123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좌측 영역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------</a:t>
            </a: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검색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건물정보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거래정보</a:t>
            </a:r>
            <a:endParaRPr lang="ko-KR" altLang="en-US" sz="28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04464" y="2476501"/>
            <a:ext cx="17123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우측 영역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-----</a:t>
            </a: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지도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건물 위치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8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21" y="157798"/>
            <a:ext cx="9467879" cy="63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2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4" y="5039203"/>
            <a:ext cx="10346697" cy="914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2" y="1045436"/>
            <a:ext cx="6480084" cy="3660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19916" y="1045436"/>
            <a:ext cx="1562100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base.html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345247" y="5052962"/>
            <a:ext cx="1804384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Detail.html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75224" y="5357722"/>
            <a:ext cx="1104676" cy="242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79900" y="4751758"/>
            <a:ext cx="3762034" cy="6024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08549" y="4194071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fragments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출력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우측 영역에 지도 띄우기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00133" y="1660798"/>
            <a:ext cx="3217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</a:t>
            </a:r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제작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6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2" y="5354166"/>
            <a:ext cx="10649800" cy="1227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8" y="1219018"/>
            <a:ext cx="5696836" cy="35327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41534" y="1219018"/>
            <a:ext cx="1562100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Deal.html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516948" y="5354166"/>
            <a:ext cx="1804384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Detail.html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43334" y="1968385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chart.js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제작 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2" y="884039"/>
            <a:ext cx="8186894" cy="33497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2934" y="5953828"/>
            <a:ext cx="812800" cy="256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1615734" y="4751758"/>
            <a:ext cx="6426200" cy="1202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08549" y="4194071"/>
            <a:ext cx="3017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iframe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detail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그래프 출력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4993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좌측 영역에 건물별 거래내역 차트 띄우기</a:t>
            </a:r>
            <a:endParaRPr lang="ko-KR" altLang="en-US" sz="2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392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유기적 모서리 셰이프">
            <a:extLst>
              <a:ext uri="{FF2B5EF4-FFF2-40B4-BE49-F238E27FC236}">
                <a16:creationId xmlns:a16="http://schemas.microsoft.com/office/drawing/2014/main" id="{BDE2F540-6387-875D-4839-38969D21C825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20000" y="2570"/>
            <a:ext cx="4572000" cy="4572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D40EE3-3EA3-E3A6-0FCD-A0FA3693A0E4}"/>
              </a:ext>
            </a:extLst>
          </p:cNvPr>
          <p:cNvGrpSpPr/>
          <p:nvPr/>
        </p:nvGrpSpPr>
        <p:grpSpPr>
          <a:xfrm>
            <a:off x="5815948" y="765176"/>
            <a:ext cx="5855351" cy="5254624"/>
            <a:chOff x="5168900" y="358776"/>
            <a:chExt cx="6731000" cy="604043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861DAC4-F047-17AF-EE0F-1166A47B233E}"/>
                </a:ext>
              </a:extLst>
            </p:cNvPr>
            <p:cNvSpPr/>
            <p:nvPr/>
          </p:nvSpPr>
          <p:spPr>
            <a:xfrm>
              <a:off x="5473700" y="811212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05FB67-5CEA-ED7E-69BA-508B8F694C10}"/>
                </a:ext>
              </a:extLst>
            </p:cNvPr>
            <p:cNvSpPr/>
            <p:nvPr/>
          </p:nvSpPr>
          <p:spPr>
            <a:xfrm>
              <a:off x="5168900" y="358776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C7EA22F-98A1-C6F0-C84C-D58A3397C6ED}"/>
                </a:ext>
              </a:extLst>
            </p:cNvPr>
            <p:cNvSpPr/>
            <p:nvPr/>
          </p:nvSpPr>
          <p:spPr>
            <a:xfrm>
              <a:off x="5473700" y="711200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그림자, 색조와 음영, 창문, 블라인드이(가) 표시된 사진&#10;&#10;자동 생성된 설명">
              <a:extLst>
                <a:ext uri="{FF2B5EF4-FFF2-40B4-BE49-F238E27FC236}">
                  <a16:creationId xmlns:a16="http://schemas.microsoft.com/office/drawing/2014/main" id="{815F4FAC-ECF5-AD1E-CE39-5CC9945B0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35600" y="558800"/>
              <a:ext cx="6426200" cy="5588000"/>
            </a:xfrm>
            <a:prstGeom prst="roundRect">
              <a:avLst>
                <a:gd name="adj" fmla="val 25353"/>
              </a:avLst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F05431B-A5AA-23AE-5282-FC14BF85FDCB}"/>
                </a:ext>
              </a:extLst>
            </p:cNvPr>
            <p:cNvSpPr/>
            <p:nvPr/>
          </p:nvSpPr>
          <p:spPr>
            <a:xfrm>
              <a:off x="5168900" y="458788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D43A67-E7C6-508B-4B2E-BA77A9927CFF}"/>
              </a:ext>
            </a:extLst>
          </p:cNvPr>
          <p:cNvSpPr txBox="1"/>
          <p:nvPr/>
        </p:nvSpPr>
        <p:spPr>
          <a:xfrm>
            <a:off x="553845" y="533023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Table of Contents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F6B8F3-D0FC-C487-6EE4-A2AA5898A7BC}"/>
              </a:ext>
            </a:extLst>
          </p:cNvPr>
          <p:cNvGrpSpPr/>
          <p:nvPr/>
        </p:nvGrpSpPr>
        <p:grpSpPr>
          <a:xfrm>
            <a:off x="992081" y="1970736"/>
            <a:ext cx="3817262" cy="3089773"/>
            <a:chOff x="1166848" y="2047270"/>
            <a:chExt cx="3817262" cy="30897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F3F1CD3-17CA-BA0D-8645-601AB670173F}"/>
                </a:ext>
              </a:extLst>
            </p:cNvPr>
            <p:cNvGrpSpPr/>
            <p:nvPr/>
          </p:nvGrpSpPr>
          <p:grpSpPr>
            <a:xfrm>
              <a:off x="1166848" y="2047270"/>
              <a:ext cx="3099117" cy="461665"/>
              <a:chOff x="1281148" y="2250470"/>
              <a:chExt cx="3099117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F9A32C-3CBD-AD40-A879-39749958FCF5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1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1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7A706-410A-A080-2C94-52C2F14F8EC9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개요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03130C-81B4-8B98-6A19-50F3BB0C7232}"/>
                </a:ext>
              </a:extLst>
            </p:cNvPr>
            <p:cNvGrpSpPr/>
            <p:nvPr/>
          </p:nvGrpSpPr>
          <p:grpSpPr>
            <a:xfrm>
              <a:off x="1166848" y="2923306"/>
              <a:ext cx="3304301" cy="461665"/>
              <a:chOff x="1281148" y="2250470"/>
              <a:chExt cx="3304301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A636C-A02C-FD14-3E71-04356F3478E1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2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674790-1B63-42E1-EC66-FA852A64E371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팀 구성 및 역할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EAC6F-1E15-B3FB-DBAD-94B29653C6E9}"/>
                </a:ext>
              </a:extLst>
            </p:cNvPr>
            <p:cNvGrpSpPr/>
            <p:nvPr/>
          </p:nvGrpSpPr>
          <p:grpSpPr>
            <a:xfrm>
              <a:off x="1166848" y="3799342"/>
              <a:ext cx="3817262" cy="461665"/>
              <a:chOff x="1281148" y="2250470"/>
              <a:chExt cx="3817262" cy="4616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356D07-35B1-CDA3-8F81-BB9422905A5A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86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D1CF11-EC0B-F531-BE37-2547655887C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8520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제작 과정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FDEB35E-AA25-DA16-2CBD-5EEC7016812A}"/>
                </a:ext>
              </a:extLst>
            </p:cNvPr>
            <p:cNvGrpSpPr/>
            <p:nvPr/>
          </p:nvGrpSpPr>
          <p:grpSpPr>
            <a:xfrm>
              <a:off x="1166848" y="4675378"/>
              <a:ext cx="3099117" cy="461665"/>
              <a:chOff x="1281148" y="2250470"/>
              <a:chExt cx="3099117" cy="46166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A87BD2-6802-64C1-1B49-598FAC19A9BF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4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CBA1B0-0EDF-7216-18D8-76C4811D507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결과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B0864D-4BF4-3E2A-9C75-1EBB2282A79A}"/>
              </a:ext>
            </a:extLst>
          </p:cNvPr>
          <p:cNvSpPr/>
          <p:nvPr/>
        </p:nvSpPr>
        <p:spPr>
          <a:xfrm flipV="1">
            <a:off x="577692" y="1135894"/>
            <a:ext cx="2471544" cy="45719"/>
          </a:xfrm>
          <a:custGeom>
            <a:avLst/>
            <a:gdLst>
              <a:gd name="connsiteX0" fmla="*/ 0 w 2471544"/>
              <a:gd name="connsiteY0" fmla="*/ 0 h 45719"/>
              <a:gd name="connsiteX1" fmla="*/ 444878 w 2471544"/>
              <a:gd name="connsiteY1" fmla="*/ 0 h 45719"/>
              <a:gd name="connsiteX2" fmla="*/ 889756 w 2471544"/>
              <a:gd name="connsiteY2" fmla="*/ 0 h 45719"/>
              <a:gd name="connsiteX3" fmla="*/ 1309918 w 2471544"/>
              <a:gd name="connsiteY3" fmla="*/ 0 h 45719"/>
              <a:gd name="connsiteX4" fmla="*/ 1754796 w 2471544"/>
              <a:gd name="connsiteY4" fmla="*/ 0 h 45719"/>
              <a:gd name="connsiteX5" fmla="*/ 2471544 w 2471544"/>
              <a:gd name="connsiteY5" fmla="*/ 0 h 45719"/>
              <a:gd name="connsiteX6" fmla="*/ 2471544 w 2471544"/>
              <a:gd name="connsiteY6" fmla="*/ 45719 h 45719"/>
              <a:gd name="connsiteX7" fmla="*/ 1927804 w 2471544"/>
              <a:gd name="connsiteY7" fmla="*/ 45719 h 45719"/>
              <a:gd name="connsiteX8" fmla="*/ 1458211 w 2471544"/>
              <a:gd name="connsiteY8" fmla="*/ 45719 h 45719"/>
              <a:gd name="connsiteX9" fmla="*/ 963902 w 2471544"/>
              <a:gd name="connsiteY9" fmla="*/ 45719 h 45719"/>
              <a:gd name="connsiteX10" fmla="*/ 0 w 2471544"/>
              <a:gd name="connsiteY10" fmla="*/ 45719 h 45719"/>
              <a:gd name="connsiteX11" fmla="*/ 0 w 2471544"/>
              <a:gd name="connsiteY1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1544" h="45719" fill="none" extrusionOk="0">
                <a:moveTo>
                  <a:pt x="0" y="0"/>
                </a:moveTo>
                <a:cubicBezTo>
                  <a:pt x="128902" y="-5388"/>
                  <a:pt x="246966" y="29371"/>
                  <a:pt x="444878" y="0"/>
                </a:cubicBezTo>
                <a:cubicBezTo>
                  <a:pt x="642790" y="-29371"/>
                  <a:pt x="703573" y="44867"/>
                  <a:pt x="889756" y="0"/>
                </a:cubicBezTo>
                <a:cubicBezTo>
                  <a:pt x="1075939" y="-44867"/>
                  <a:pt x="1100869" y="5290"/>
                  <a:pt x="1309918" y="0"/>
                </a:cubicBezTo>
                <a:cubicBezTo>
                  <a:pt x="1518967" y="-5290"/>
                  <a:pt x="1532527" y="49886"/>
                  <a:pt x="1754796" y="0"/>
                </a:cubicBezTo>
                <a:cubicBezTo>
                  <a:pt x="1977065" y="-49886"/>
                  <a:pt x="2314417" y="61026"/>
                  <a:pt x="2471544" y="0"/>
                </a:cubicBezTo>
                <a:cubicBezTo>
                  <a:pt x="2475183" y="12055"/>
                  <a:pt x="2470788" y="35957"/>
                  <a:pt x="2471544" y="45719"/>
                </a:cubicBezTo>
                <a:cubicBezTo>
                  <a:pt x="2298373" y="73609"/>
                  <a:pt x="2139889" y="6298"/>
                  <a:pt x="1927804" y="45719"/>
                </a:cubicBezTo>
                <a:cubicBezTo>
                  <a:pt x="1715719" y="85140"/>
                  <a:pt x="1583971" y="8675"/>
                  <a:pt x="1458211" y="45719"/>
                </a:cubicBezTo>
                <a:cubicBezTo>
                  <a:pt x="1332451" y="82763"/>
                  <a:pt x="1186323" y="16315"/>
                  <a:pt x="963902" y="45719"/>
                </a:cubicBezTo>
                <a:cubicBezTo>
                  <a:pt x="741481" y="75123"/>
                  <a:pt x="209978" y="-32829"/>
                  <a:pt x="0" y="45719"/>
                </a:cubicBezTo>
                <a:cubicBezTo>
                  <a:pt x="-5211" y="27751"/>
                  <a:pt x="2801" y="21546"/>
                  <a:pt x="0" y="0"/>
                </a:cubicBezTo>
                <a:close/>
              </a:path>
              <a:path w="2471544" h="45719" stroke="0" extrusionOk="0">
                <a:moveTo>
                  <a:pt x="0" y="0"/>
                </a:moveTo>
                <a:cubicBezTo>
                  <a:pt x="169183" y="-16847"/>
                  <a:pt x="291546" y="29747"/>
                  <a:pt x="420162" y="0"/>
                </a:cubicBezTo>
                <a:cubicBezTo>
                  <a:pt x="548778" y="-29747"/>
                  <a:pt x="710629" y="10093"/>
                  <a:pt x="865040" y="0"/>
                </a:cubicBezTo>
                <a:cubicBezTo>
                  <a:pt x="1019451" y="-10093"/>
                  <a:pt x="1235412" y="33048"/>
                  <a:pt x="1334634" y="0"/>
                </a:cubicBezTo>
                <a:cubicBezTo>
                  <a:pt x="1433856" y="-33048"/>
                  <a:pt x="1586831" y="35323"/>
                  <a:pt x="1804227" y="0"/>
                </a:cubicBezTo>
                <a:cubicBezTo>
                  <a:pt x="2021623" y="-35323"/>
                  <a:pt x="2180062" y="79134"/>
                  <a:pt x="2471544" y="0"/>
                </a:cubicBezTo>
                <a:cubicBezTo>
                  <a:pt x="2473896" y="16455"/>
                  <a:pt x="2469886" y="33393"/>
                  <a:pt x="2471544" y="45719"/>
                </a:cubicBezTo>
                <a:cubicBezTo>
                  <a:pt x="2255234" y="83945"/>
                  <a:pt x="2149560" y="36684"/>
                  <a:pt x="2001951" y="45719"/>
                </a:cubicBezTo>
                <a:cubicBezTo>
                  <a:pt x="1854342" y="54754"/>
                  <a:pt x="1660133" y="-6480"/>
                  <a:pt x="1557073" y="45719"/>
                </a:cubicBezTo>
                <a:cubicBezTo>
                  <a:pt x="1454013" y="97918"/>
                  <a:pt x="1244439" y="7250"/>
                  <a:pt x="1013333" y="45719"/>
                </a:cubicBezTo>
                <a:cubicBezTo>
                  <a:pt x="782227" y="84188"/>
                  <a:pt x="664532" y="-8462"/>
                  <a:pt x="519024" y="45719"/>
                </a:cubicBezTo>
                <a:cubicBezTo>
                  <a:pt x="373516" y="99900"/>
                  <a:pt x="145019" y="15397"/>
                  <a:pt x="0" y="45719"/>
                </a:cubicBezTo>
                <a:cubicBezTo>
                  <a:pt x="-3323" y="23659"/>
                  <a:pt x="3202" y="9193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87BD2-6802-64C1-1B49-598FAC19A9BF}"/>
              </a:ext>
            </a:extLst>
          </p:cNvPr>
          <p:cNvSpPr txBox="1"/>
          <p:nvPr/>
        </p:nvSpPr>
        <p:spPr>
          <a:xfrm>
            <a:off x="992081" y="5471133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CBA1B0-0EDF-7216-18D8-76C4811D507D}"/>
              </a:ext>
            </a:extLst>
          </p:cNvPr>
          <p:cNvSpPr txBox="1"/>
          <p:nvPr/>
        </p:nvSpPr>
        <p:spPr>
          <a:xfrm>
            <a:off x="1957280" y="5471133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자체 평가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77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86" y="555366"/>
            <a:ext cx="5454913" cy="53447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0" y="555366"/>
            <a:ext cx="5433959" cy="53247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56056" y="4150428"/>
            <a:ext cx="3711244" cy="1285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94597" y="6167635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넓이에 따른 다른 데이터 출력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66020" y="4150428"/>
            <a:ext cx="3711244" cy="1285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3" idx="2"/>
          </p:cNvCxnSpPr>
          <p:nvPr/>
        </p:nvCxnSpPr>
        <p:spPr>
          <a:xfrm>
            <a:off x="3211678" y="5435600"/>
            <a:ext cx="2777641" cy="732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989319" y="5435600"/>
            <a:ext cx="3002281" cy="732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387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4" y="4785712"/>
            <a:ext cx="8331640" cy="18426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4" y="1210529"/>
            <a:ext cx="5661570" cy="3465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3559" y="4793217"/>
            <a:ext cx="1804384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Detail.html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815" y="3519504"/>
            <a:ext cx="3172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 번호가 일치하는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대댓글만 출력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65813" y="1210529"/>
            <a:ext cx="3057043" cy="315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endCxn id="17" idx="1"/>
          </p:cNvCxnSpPr>
          <p:nvPr/>
        </p:nvCxnSpPr>
        <p:spPr>
          <a:xfrm>
            <a:off x="4422856" y="1440415"/>
            <a:ext cx="2516437" cy="9194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28341" y="4909929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댓글 클릭 시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열려있던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대댓글창은 비활성화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대댓글 기능 제작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293" y="2129079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each 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99250" y="1210529"/>
            <a:ext cx="1804384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Detail.html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58705" y="3397591"/>
            <a:ext cx="2722995" cy="269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76501" y="3665420"/>
            <a:ext cx="3255526" cy="214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>
            <a:endCxn id="17" idx="1"/>
          </p:cNvCxnSpPr>
          <p:nvPr/>
        </p:nvCxnSpPr>
        <p:spPr>
          <a:xfrm flipV="1">
            <a:off x="5977566" y="2359912"/>
            <a:ext cx="961727" cy="1036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9" idx="1"/>
          </p:cNvCxnSpPr>
          <p:nvPr/>
        </p:nvCxnSpPr>
        <p:spPr>
          <a:xfrm>
            <a:off x="5738155" y="3880193"/>
            <a:ext cx="1024660" cy="54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741258" y="5480563"/>
            <a:ext cx="6386742" cy="233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>
            <a:endCxn id="22" idx="1"/>
          </p:cNvCxnSpPr>
          <p:nvPr/>
        </p:nvCxnSpPr>
        <p:spPr>
          <a:xfrm>
            <a:off x="8128000" y="5480564"/>
            <a:ext cx="1000341" cy="29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0" y="874651"/>
            <a:ext cx="6481329" cy="5544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66683" y="2860387"/>
            <a:ext cx="5472978" cy="272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4916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위도 경도 참조 시 페이지 로딩 시간 절약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52459" y="3334844"/>
            <a:ext cx="46666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처음에는 건물의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위도경도 정보를 </a:t>
            </a:r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검색하여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일괄적으로 데이터 정리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(/building/map)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99250" y="874651"/>
            <a:ext cx="2664309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BuildingController</a:t>
            </a:r>
          </a:p>
        </p:txBody>
      </p:sp>
    </p:spTree>
    <p:extLst>
      <p:ext uri="{BB962C8B-B14F-4D97-AF65-F5344CB8AC3E}">
        <p14:creationId xmlns:p14="http://schemas.microsoft.com/office/powerpoint/2010/main" val="32194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62" y="951136"/>
            <a:ext cx="9040930" cy="14406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66" y="2522598"/>
            <a:ext cx="4161116" cy="3730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39866" y="2075292"/>
            <a:ext cx="6762165" cy="308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4916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위도 경도 참조 시 페이지 로딩 시간 절약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23091" y="2531482"/>
            <a:ext cx="40959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지도 출력에는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데이터가 채워졌으므로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과정 없이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 리스트 생성 후 전달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220583" y="924726"/>
            <a:ext cx="2664309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BuildingController</a:t>
            </a:r>
          </a:p>
        </p:txBody>
      </p:sp>
    </p:spTree>
    <p:extLst>
      <p:ext uri="{BB962C8B-B14F-4D97-AF65-F5344CB8AC3E}">
        <p14:creationId xmlns:p14="http://schemas.microsoft.com/office/powerpoint/2010/main" val="282423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329336" y="3241645"/>
            <a:ext cx="3533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901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746120" y="1061781"/>
            <a:ext cx="10359222" cy="1471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0" rtlCol="0" anchor="ctr"/>
          <a:lstStyle/>
          <a:p>
            <a:r>
              <a:rPr lang="ko-KR" altLang="en-US" sz="3200" smtClean="0">
                <a:solidFill>
                  <a:schemeClr val="tx1"/>
                </a:solidFill>
              </a:rPr>
              <a:t>건물 이미지 제공 기능 추가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742064" y="1061780"/>
            <a:ext cx="1612164" cy="1471045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1213759" y="1220948"/>
            <a:ext cx="668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710854" y="2939896"/>
            <a:ext cx="10359222" cy="1471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0" rtlCol="0" anchor="ctr"/>
          <a:lstStyle/>
          <a:p>
            <a:r>
              <a:rPr lang="en-US" altLang="ko-KR" sz="3200" smtClean="0">
                <a:solidFill>
                  <a:schemeClr val="tx1"/>
                </a:solidFill>
              </a:rPr>
              <a:t>DB</a:t>
            </a:r>
            <a:r>
              <a:rPr lang="ko-KR" altLang="en-US" sz="3200" smtClean="0">
                <a:solidFill>
                  <a:schemeClr val="tx1"/>
                </a:solidFill>
              </a:rPr>
              <a:t>에 정적으로 데이터를 담아두지 않고</a:t>
            </a:r>
            <a:endParaRPr lang="en-US" altLang="ko-KR" sz="3200" smtClean="0">
              <a:solidFill>
                <a:schemeClr val="tx1"/>
              </a:solidFill>
            </a:endParaRPr>
          </a:p>
          <a:p>
            <a:r>
              <a:rPr lang="en-US" altLang="ko-KR" sz="3200" smtClean="0">
                <a:solidFill>
                  <a:schemeClr val="tx1"/>
                </a:solidFill>
              </a:rPr>
              <a:t>API</a:t>
            </a:r>
            <a:r>
              <a:rPr lang="ko-KR" altLang="en-US" sz="3200" smtClean="0">
                <a:solidFill>
                  <a:schemeClr val="tx1"/>
                </a:solidFill>
              </a:rPr>
              <a:t>를 이용한 연동 방식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706798" y="2939895"/>
            <a:ext cx="1612164" cy="1471045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1178493" y="3099063"/>
            <a:ext cx="668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706798" y="4818010"/>
            <a:ext cx="10359222" cy="1471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0" rtlCol="0" anchor="ctr"/>
          <a:lstStyle/>
          <a:p>
            <a:r>
              <a:rPr lang="ko-KR" altLang="en-US" sz="3200" smtClean="0">
                <a:solidFill>
                  <a:schemeClr val="tx1"/>
                </a:solidFill>
              </a:rPr>
              <a:t>더 많은 데이터를 처리하기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702742" y="4818009"/>
            <a:ext cx="1612164" cy="1471045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1174437" y="4977177"/>
            <a:ext cx="668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꽃, 식물, 스파티필룸속, 잎이(가) 표시된 사진&#10;&#10;자동 생성된 설명">
            <a:extLst>
              <a:ext uri="{FF2B5EF4-FFF2-40B4-BE49-F238E27FC236}">
                <a16:creationId xmlns:a16="http://schemas.microsoft.com/office/drawing/2014/main" id="{189E007B-8A03-FE47-D9A0-5CBF433DD0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027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996D8B-3703-5B45-87B8-F43B8A29BB20}"/>
              </a:ext>
            </a:extLst>
          </p:cNvPr>
          <p:cNvSpPr txBox="1"/>
          <p:nvPr/>
        </p:nvSpPr>
        <p:spPr>
          <a:xfrm>
            <a:off x="3983883" y="2772977"/>
            <a:ext cx="4224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감사합니다</a:t>
            </a:r>
            <a:endParaRPr lang="ko-KR" altLang="en-US" sz="6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래픽 10" descr="유기적 모서리 셰이프">
            <a:extLst>
              <a:ext uri="{FF2B5EF4-FFF2-40B4-BE49-F238E27FC236}">
                <a16:creationId xmlns:a16="http://schemas.microsoft.com/office/drawing/2014/main" id="{5928F7A7-510C-2D81-2C55-4C3CB90C452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2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4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157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D73910-696E-3756-625B-C7C38B4E5457}"/>
              </a:ext>
            </a:extLst>
          </p:cNvPr>
          <p:cNvSpPr/>
          <p:nvPr/>
        </p:nvSpPr>
        <p:spPr>
          <a:xfrm>
            <a:off x="907631" y="1041090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9CF1C0-F1BA-A733-405A-639ACF4CAA7C}"/>
              </a:ext>
            </a:extLst>
          </p:cNvPr>
          <p:cNvSpPr/>
          <p:nvPr/>
        </p:nvSpPr>
        <p:spPr>
          <a:xfrm>
            <a:off x="907631" y="2852393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DF0046F-7663-EB53-777A-D8F0BD48ADB8}"/>
              </a:ext>
            </a:extLst>
          </p:cNvPr>
          <p:cNvSpPr/>
          <p:nvPr/>
        </p:nvSpPr>
        <p:spPr>
          <a:xfrm>
            <a:off x="907631" y="4663695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1497A-9EFD-3DE7-77B2-79A0F9FC4237}"/>
              </a:ext>
            </a:extLst>
          </p:cNvPr>
          <p:cNvSpPr txBox="1"/>
          <p:nvPr/>
        </p:nvSpPr>
        <p:spPr>
          <a:xfrm>
            <a:off x="4225845" y="1441415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유저 생성 및 관리와 마이 페이지 기능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86354-2D36-450F-01F0-F541B9C90FEC}"/>
              </a:ext>
            </a:extLst>
          </p:cNvPr>
          <p:cNvSpPr txBox="1"/>
          <p:nvPr/>
        </p:nvSpPr>
        <p:spPr>
          <a:xfrm>
            <a:off x="3381064" y="3230072"/>
            <a:ext cx="710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통한 지도 표시 및 각 건물의 위치 정보 생성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4313623" y="5041373"/>
            <a:ext cx="5437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거래내역을 </a:t>
            </a:r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담아 차트 생성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111FE7-AB50-0754-5A0B-11C5176964FE}"/>
              </a:ext>
            </a:extLst>
          </p:cNvPr>
          <p:cNvGrpSpPr/>
          <p:nvPr/>
        </p:nvGrpSpPr>
        <p:grpSpPr>
          <a:xfrm rot="5400000">
            <a:off x="5983089" y="2324610"/>
            <a:ext cx="225821" cy="438702"/>
            <a:chOff x="4030999" y="1590820"/>
            <a:chExt cx="426723" cy="828995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AFB510A2-2AE1-5CBC-4CBD-F1DFB24F35B1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7C890687-D674-A075-0519-19771944DCB2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13E43D-EBB1-7502-520A-3EF8C755CA4B}"/>
              </a:ext>
            </a:extLst>
          </p:cNvPr>
          <p:cNvGrpSpPr/>
          <p:nvPr/>
        </p:nvGrpSpPr>
        <p:grpSpPr>
          <a:xfrm rot="5400000">
            <a:off x="5966337" y="4158500"/>
            <a:ext cx="225821" cy="438702"/>
            <a:chOff x="4030999" y="1590820"/>
            <a:chExt cx="426723" cy="828995"/>
          </a:xfrm>
        </p:grpSpPr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B22343EB-6C38-D1DD-CD01-9BC98B7C507D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192F8097-11B1-6D36-9C38-D637E04CF0C8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1553966" y="5041373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1553966" y="3230072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1553966" y="141876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348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4825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 </a:t>
            </a:r>
            <a:r>
              <a:rPr lang="en-US" altLang="ko-KR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참고한 사이트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CD653-955F-268C-BE33-1548DD36C561}"/>
              </a:ext>
            </a:extLst>
          </p:cNvPr>
          <p:cNvSpPr/>
          <p:nvPr/>
        </p:nvSpPr>
        <p:spPr>
          <a:xfrm>
            <a:off x="557560" y="1199408"/>
            <a:ext cx="3493756" cy="3651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A0EA9D-9D45-C7F7-9CD6-54D2B66D1DC9}"/>
              </a:ext>
            </a:extLst>
          </p:cNvPr>
          <p:cNvSpPr/>
          <p:nvPr/>
        </p:nvSpPr>
        <p:spPr>
          <a:xfrm>
            <a:off x="4336112" y="1199408"/>
            <a:ext cx="3493756" cy="36518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B3EBE3-FCE0-5CF2-37D6-5435564FA5A0}"/>
              </a:ext>
            </a:extLst>
          </p:cNvPr>
          <p:cNvSpPr/>
          <p:nvPr/>
        </p:nvSpPr>
        <p:spPr>
          <a:xfrm>
            <a:off x="8114663" y="1199408"/>
            <a:ext cx="3493756" cy="36518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AE829-1727-CC14-F1BC-C232F6BAC11A}"/>
              </a:ext>
            </a:extLst>
          </p:cNvPr>
          <p:cNvSpPr txBox="1"/>
          <p:nvPr/>
        </p:nvSpPr>
        <p:spPr>
          <a:xfrm>
            <a:off x="1986082" y="5606990"/>
            <a:ext cx="63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F5E5B-3F8D-62F6-578C-94E97A7065EE}"/>
              </a:ext>
            </a:extLst>
          </p:cNvPr>
          <p:cNvSpPr txBox="1"/>
          <p:nvPr/>
        </p:nvSpPr>
        <p:spPr>
          <a:xfrm>
            <a:off x="5425600" y="560699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국토교통부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E8AA3-4686-7B52-226C-24B47FD7938D}"/>
              </a:ext>
            </a:extLst>
          </p:cNvPr>
          <p:cNvSpPr txBox="1"/>
          <p:nvPr/>
        </p:nvSpPr>
        <p:spPr>
          <a:xfrm>
            <a:off x="8526082" y="5606990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주소기반산업지원서비스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C08397-7301-B4CB-04C9-4D7D7459B73B}"/>
              </a:ext>
            </a:extLst>
          </p:cNvPr>
          <p:cNvCxnSpPr>
            <a:cxnSpLocks/>
          </p:cNvCxnSpPr>
          <p:nvPr/>
        </p:nvCxnSpPr>
        <p:spPr>
          <a:xfrm>
            <a:off x="1391368" y="539157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C48E765-3674-BD5D-53E9-D02A75A8AA76}"/>
              </a:ext>
            </a:extLst>
          </p:cNvPr>
          <p:cNvCxnSpPr>
            <a:cxnSpLocks/>
          </p:cNvCxnSpPr>
          <p:nvPr/>
        </p:nvCxnSpPr>
        <p:spPr>
          <a:xfrm>
            <a:off x="5169920" y="539157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277BF0-6000-9B6E-DDC7-B93349B1EE43}"/>
              </a:ext>
            </a:extLst>
          </p:cNvPr>
          <p:cNvCxnSpPr>
            <a:cxnSpLocks/>
          </p:cNvCxnSpPr>
          <p:nvPr/>
        </p:nvCxnSpPr>
        <p:spPr>
          <a:xfrm>
            <a:off x="8948471" y="539157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03" y="2468436"/>
            <a:ext cx="3377174" cy="11138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881" y="1880757"/>
            <a:ext cx="2865319" cy="22891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4" y="1547379"/>
            <a:ext cx="2962927" cy="29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1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36721" y="2656870"/>
            <a:ext cx="151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88989" y="3241645"/>
            <a:ext cx="56140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구성 및 역할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784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362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구성 및 역할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89769"/>
              </p:ext>
            </p:extLst>
          </p:nvPr>
        </p:nvGraphicFramePr>
        <p:xfrm>
          <a:off x="567318" y="1981199"/>
          <a:ext cx="11057363" cy="396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9624122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93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793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이병학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팀장</a:t>
                      </a:r>
                      <a:r>
                        <a:rPr lang="en-US" altLang="ko-KR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백엔드 파일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제작</a:t>
                      </a:r>
                      <a:r>
                        <a:rPr lang="en-US" altLang="ko-KR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ppt 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제작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7936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김동호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제작 과정 검수</a:t>
                      </a:r>
                      <a:r>
                        <a:rPr lang="en-US" altLang="ko-KR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en-US" altLang="ko-KR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프론트엔드</a:t>
                      </a:r>
                      <a:r>
                        <a:rPr lang="en-US" altLang="ko-KR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(html) 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제작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7936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곽주영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프론트엔드</a:t>
                      </a:r>
                      <a:r>
                        <a:rPr lang="en-US" altLang="ko-KR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웹 디자인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제작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7936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윤영준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데이터 관리 및 자료 조사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21005-5328-D0E8-0CCA-B1F8EA1848B8}"/>
              </a:ext>
            </a:extLst>
          </p:cNvPr>
          <p:cNvSpPr/>
          <p:nvPr/>
        </p:nvSpPr>
        <p:spPr>
          <a:xfrm>
            <a:off x="567318" y="996864"/>
            <a:ext cx="11057363" cy="7303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2655001" y="3241645"/>
            <a:ext cx="68820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제작 과정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61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086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제작 과정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0E988EE5-B6CF-B645-86F8-103F730DB274}"/>
              </a:ext>
            </a:extLst>
          </p:cNvPr>
          <p:cNvSpPr/>
          <p:nvPr/>
        </p:nvSpPr>
        <p:spPr>
          <a:xfrm>
            <a:off x="7755638" y="1612495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4">
            <a:extLst>
              <a:ext uri="{FF2B5EF4-FFF2-40B4-BE49-F238E27FC236}">
                <a16:creationId xmlns:a16="http://schemas.microsoft.com/office/drawing/2014/main" id="{79CF0EFD-7B6D-7A63-CA25-E1B347E9441D}"/>
              </a:ext>
            </a:extLst>
          </p:cNvPr>
          <p:cNvSpPr/>
          <p:nvPr/>
        </p:nvSpPr>
        <p:spPr>
          <a:xfrm>
            <a:off x="4140901" y="1612495"/>
            <a:ext cx="3933825" cy="1399868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각형 3">
            <a:extLst>
              <a:ext uri="{FF2B5EF4-FFF2-40B4-BE49-F238E27FC236}">
                <a16:creationId xmlns:a16="http://schemas.microsoft.com/office/drawing/2014/main" id="{B866B2F2-00FE-1D3D-79EF-CF939CC211A5}"/>
              </a:ext>
            </a:extLst>
          </p:cNvPr>
          <p:cNvSpPr/>
          <p:nvPr/>
        </p:nvSpPr>
        <p:spPr>
          <a:xfrm>
            <a:off x="526164" y="1612495"/>
            <a:ext cx="3933825" cy="139986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90644-B6B1-D5B8-DFA1-726D028E2D15}"/>
              </a:ext>
            </a:extLst>
          </p:cNvPr>
          <p:cNvSpPr txBox="1"/>
          <p:nvPr/>
        </p:nvSpPr>
        <p:spPr>
          <a:xfrm>
            <a:off x="1086200" y="205991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구상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875E2D-B8B3-3D78-1F8C-17A7B5DF967D}"/>
              </a:ext>
            </a:extLst>
          </p:cNvPr>
          <p:cNvSpPr txBox="1"/>
          <p:nvPr/>
        </p:nvSpPr>
        <p:spPr>
          <a:xfrm>
            <a:off x="5105821" y="205991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자료 수집 및 정리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6C6A99-1848-4D1C-E59D-7BFAA93DD415}"/>
              </a:ext>
            </a:extLst>
          </p:cNvPr>
          <p:cNvSpPr txBox="1"/>
          <p:nvPr/>
        </p:nvSpPr>
        <p:spPr>
          <a:xfrm>
            <a:off x="8580858" y="2059911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기초 파일 제작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갈매기형 수장 5">
            <a:extLst>
              <a:ext uri="{FF2B5EF4-FFF2-40B4-BE49-F238E27FC236}">
                <a16:creationId xmlns:a16="http://schemas.microsoft.com/office/drawing/2014/main" id="{0E988EE5-B6CF-B645-86F8-103F730DB274}"/>
              </a:ext>
            </a:extLst>
          </p:cNvPr>
          <p:cNvSpPr/>
          <p:nvPr/>
        </p:nvSpPr>
        <p:spPr>
          <a:xfrm>
            <a:off x="7755638" y="4532455"/>
            <a:ext cx="3933825" cy="1399868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갈매기형 수장 4">
            <a:extLst>
              <a:ext uri="{FF2B5EF4-FFF2-40B4-BE49-F238E27FC236}">
                <a16:creationId xmlns:a16="http://schemas.microsoft.com/office/drawing/2014/main" id="{79CF0EFD-7B6D-7A63-CA25-E1B347E9441D}"/>
              </a:ext>
            </a:extLst>
          </p:cNvPr>
          <p:cNvSpPr/>
          <p:nvPr/>
        </p:nvSpPr>
        <p:spPr>
          <a:xfrm>
            <a:off x="4140901" y="4532455"/>
            <a:ext cx="3933825" cy="1399868"/>
          </a:xfrm>
          <a:prstGeom prst="chevron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각형 3">
            <a:extLst>
              <a:ext uri="{FF2B5EF4-FFF2-40B4-BE49-F238E27FC236}">
                <a16:creationId xmlns:a16="http://schemas.microsoft.com/office/drawing/2014/main" id="{B866B2F2-00FE-1D3D-79EF-CF939CC211A5}"/>
              </a:ext>
            </a:extLst>
          </p:cNvPr>
          <p:cNvSpPr/>
          <p:nvPr/>
        </p:nvSpPr>
        <p:spPr>
          <a:xfrm>
            <a:off x="526164" y="4532455"/>
            <a:ext cx="3933825" cy="139986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90644-B6B1-D5B8-DFA1-726D028E2D15}"/>
              </a:ext>
            </a:extLst>
          </p:cNvPr>
          <p:cNvSpPr txBox="1"/>
          <p:nvPr/>
        </p:nvSpPr>
        <p:spPr>
          <a:xfrm>
            <a:off x="1086200" y="4979873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기능 구현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875E2D-B8B3-3D78-1F8C-17A7B5DF967D}"/>
              </a:ext>
            </a:extLst>
          </p:cNvPr>
          <p:cNvSpPr txBox="1"/>
          <p:nvPr/>
        </p:nvSpPr>
        <p:spPr>
          <a:xfrm>
            <a:off x="5105821" y="497987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오류 예외처리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C6A99-1848-4D1C-E59D-7BFAA93DD415}"/>
              </a:ext>
            </a:extLst>
          </p:cNvPr>
          <p:cNvSpPr txBox="1"/>
          <p:nvPr/>
        </p:nvSpPr>
        <p:spPr>
          <a:xfrm>
            <a:off x="8720558" y="497987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디자인 제작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49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429</Words>
  <Application>Microsoft Office PowerPoint</Application>
  <PresentationFormat>와이드스크린</PresentationFormat>
  <Paragraphs>179</Paragraphs>
  <Slides>26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HY견고딕</vt:lpstr>
      <vt:lpstr>HY헤드라인M</vt:lpstr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human-15</cp:lastModifiedBy>
  <cp:revision>49</cp:revision>
  <dcterms:created xsi:type="dcterms:W3CDTF">2023-08-20T10:34:02Z</dcterms:created>
  <dcterms:modified xsi:type="dcterms:W3CDTF">2024-03-21T07:07:42Z</dcterms:modified>
</cp:coreProperties>
</file>